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Codec Pro" charset="1" panose="00000500000000000000"/>
      <p:regular r:id="rId17"/>
    </p:embeddedFont>
    <p:embeddedFont>
      <p:font typeface="Handelson Five" charset="1" panose="000001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9.png" Type="http://schemas.openxmlformats.org/officeDocument/2006/relationships/image"/><Relationship Id="rId5"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1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31.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3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0.pn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38.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845650" y="281337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2046238"/>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297562" y="7460143"/>
            <a:ext cx="9814108" cy="1249068"/>
          </a:xfrm>
          <a:custGeom>
            <a:avLst/>
            <a:gdLst/>
            <a:ahLst/>
            <a:cxnLst/>
            <a:rect r="r" b="b" t="t" l="l"/>
            <a:pathLst>
              <a:path h="1249068" w="9814108">
                <a:moveTo>
                  <a:pt x="0" y="0"/>
                </a:moveTo>
                <a:lnTo>
                  <a:pt x="9814108" y="0"/>
                </a:lnTo>
                <a:lnTo>
                  <a:pt x="9814108" y="1249068"/>
                </a:lnTo>
                <a:lnTo>
                  <a:pt x="0" y="1249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297562" y="3761149"/>
            <a:ext cx="8812768" cy="1469062"/>
          </a:xfrm>
          <a:prstGeom prst="rect">
            <a:avLst/>
          </a:prstGeom>
        </p:spPr>
        <p:txBody>
          <a:bodyPr anchor="t" rtlCol="false" tIns="0" lIns="0" bIns="0" rIns="0">
            <a:spAutoFit/>
          </a:bodyPr>
          <a:lstStyle/>
          <a:p>
            <a:pPr algn="l">
              <a:lnSpc>
                <a:spcPts val="11953"/>
              </a:lnSpc>
              <a:spcBef>
                <a:spcPct val="0"/>
              </a:spcBef>
            </a:pPr>
            <a:r>
              <a:rPr lang="en-US" sz="8537">
                <a:solidFill>
                  <a:srgbClr val="02233D"/>
                </a:solidFill>
                <a:latin typeface="League Spartan"/>
                <a:ea typeface="League Spartan"/>
                <a:cs typeface="League Spartan"/>
                <a:sym typeface="League Spartan"/>
              </a:rPr>
              <a:t>SCHOLAR AI</a:t>
            </a:r>
          </a:p>
        </p:txBody>
      </p:sp>
      <p:sp>
        <p:nvSpPr>
          <p:cNvPr name="TextBox 7" id="7"/>
          <p:cNvSpPr txBox="true"/>
          <p:nvPr/>
        </p:nvSpPr>
        <p:spPr>
          <a:xfrm rot="0">
            <a:off x="7358783" y="5227491"/>
            <a:ext cx="8233641" cy="1469062"/>
          </a:xfrm>
          <a:prstGeom prst="rect">
            <a:avLst/>
          </a:prstGeom>
        </p:spPr>
        <p:txBody>
          <a:bodyPr anchor="t" rtlCol="false" tIns="0" lIns="0" bIns="0" rIns="0">
            <a:spAutoFit/>
          </a:bodyPr>
          <a:lstStyle/>
          <a:p>
            <a:pPr algn="l">
              <a:lnSpc>
                <a:spcPts val="11953"/>
              </a:lnSpc>
              <a:spcBef>
                <a:spcPct val="0"/>
              </a:spcBef>
            </a:pPr>
            <a:r>
              <a:rPr lang="en-US" sz="8537">
                <a:solidFill>
                  <a:srgbClr val="02233D"/>
                </a:solidFill>
                <a:latin typeface="League Spartan"/>
                <a:ea typeface="League Spartan"/>
                <a:cs typeface="League Spartan"/>
                <a:sym typeface="League Spartan"/>
              </a:rPr>
              <a:t>PITCH DECK</a:t>
            </a:r>
          </a:p>
        </p:txBody>
      </p:sp>
      <p:sp>
        <p:nvSpPr>
          <p:cNvPr name="TextBox 8" id="8"/>
          <p:cNvSpPr txBox="true"/>
          <p:nvPr/>
        </p:nvSpPr>
        <p:spPr>
          <a:xfrm rot="0">
            <a:off x="7451530" y="7619211"/>
            <a:ext cx="9470132" cy="845206"/>
          </a:xfrm>
          <a:prstGeom prst="rect">
            <a:avLst/>
          </a:prstGeom>
        </p:spPr>
        <p:txBody>
          <a:bodyPr anchor="t" rtlCol="false" tIns="0" lIns="0" bIns="0" rIns="0">
            <a:spAutoFit/>
          </a:bodyPr>
          <a:lstStyle/>
          <a:p>
            <a:pPr algn="l">
              <a:lnSpc>
                <a:spcPts val="3288"/>
              </a:lnSpc>
              <a:spcBef>
                <a:spcPct val="0"/>
              </a:spcBef>
            </a:pPr>
            <a:r>
              <a:rPr lang="en-US" sz="2349">
                <a:solidFill>
                  <a:srgbClr val="000000"/>
                </a:solidFill>
                <a:latin typeface="Codec Pro"/>
                <a:ea typeface="Codec Pro"/>
                <a:cs typeface="Codec Pro"/>
                <a:sym typeface="Codec Pro"/>
              </a:rPr>
              <a:t>Explore Studio Shodwe's innovative technology solutions and their potential to drive transformation and growth in various industries</a:t>
            </a:r>
          </a:p>
        </p:txBody>
      </p:sp>
      <p:sp>
        <p:nvSpPr>
          <p:cNvPr name="Freeform 9" id="9"/>
          <p:cNvSpPr/>
          <p:nvPr/>
        </p:nvSpPr>
        <p:spPr>
          <a:xfrm flipH="false" flipV="false" rot="0">
            <a:off x="-1015258" y="748845"/>
            <a:ext cx="9538155" cy="9538155"/>
          </a:xfrm>
          <a:custGeom>
            <a:avLst/>
            <a:gdLst/>
            <a:ahLst/>
            <a:cxnLst/>
            <a:rect r="r" b="b" t="t" l="l"/>
            <a:pathLst>
              <a:path h="9538155" w="9538155">
                <a:moveTo>
                  <a:pt x="0" y="0"/>
                </a:moveTo>
                <a:lnTo>
                  <a:pt x="9538155" y="0"/>
                </a:lnTo>
                <a:lnTo>
                  <a:pt x="9538155" y="9538155"/>
                </a:lnTo>
                <a:lnTo>
                  <a:pt x="0" y="9538155"/>
                </a:lnTo>
                <a:lnTo>
                  <a:pt x="0" y="0"/>
                </a:lnTo>
                <a:close/>
              </a:path>
            </a:pathLst>
          </a:custGeom>
          <a:blipFill>
            <a:blip r:embed="rId10"/>
            <a:stretch>
              <a:fillRect l="0" t="0" r="0" b="0"/>
            </a:stretch>
          </a:blipFill>
        </p:spPr>
      </p:sp>
      <p:grpSp>
        <p:nvGrpSpPr>
          <p:cNvPr name="Group 10" id="10"/>
          <p:cNvGrpSpPr/>
          <p:nvPr/>
        </p:nvGrpSpPr>
        <p:grpSpPr>
          <a:xfrm rot="0">
            <a:off x="7297562" y="1920113"/>
            <a:ext cx="3790405" cy="757395"/>
            <a:chOff x="0" y="0"/>
            <a:chExt cx="5053874" cy="1009860"/>
          </a:xfrm>
        </p:grpSpPr>
        <p:sp>
          <p:nvSpPr>
            <p:cNvPr name="Freeform 11" id="11"/>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1"/>
              <a:stretch>
                <a:fillRect l="0" t="0" r="0" b="0"/>
              </a:stretch>
            </a:blipFill>
          </p:spPr>
        </p:sp>
        <p:sp>
          <p:nvSpPr>
            <p:cNvPr name="TextBox 12" id="12"/>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21155" y="5159088"/>
            <a:ext cx="10191935" cy="1297155"/>
          </a:xfrm>
          <a:custGeom>
            <a:avLst/>
            <a:gdLst/>
            <a:ahLst/>
            <a:cxnLst/>
            <a:rect r="r" b="b" t="t" l="l"/>
            <a:pathLst>
              <a:path h="1297155" w="10191935">
                <a:moveTo>
                  <a:pt x="0" y="0"/>
                </a:moveTo>
                <a:lnTo>
                  <a:pt x="10191934" y="0"/>
                </a:lnTo>
                <a:lnTo>
                  <a:pt x="10191934" y="1297156"/>
                </a:lnTo>
                <a:lnTo>
                  <a:pt x="0" y="129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59367" y="4019125"/>
            <a:ext cx="8969266" cy="1124375"/>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THANK YOU!</a:t>
            </a:r>
          </a:p>
        </p:txBody>
      </p:sp>
      <p:sp>
        <p:nvSpPr>
          <p:cNvPr name="TextBox 4" id="4"/>
          <p:cNvSpPr txBox="true"/>
          <p:nvPr/>
        </p:nvSpPr>
        <p:spPr>
          <a:xfrm rot="0">
            <a:off x="5150931" y="5527197"/>
            <a:ext cx="7986138" cy="665713"/>
          </a:xfrm>
          <a:prstGeom prst="rect">
            <a:avLst/>
          </a:prstGeom>
        </p:spPr>
        <p:txBody>
          <a:bodyPr anchor="t" rtlCol="false" tIns="0" lIns="0" bIns="0" rIns="0">
            <a:spAutoFit/>
          </a:bodyPr>
          <a:lstStyle/>
          <a:p>
            <a:pPr algn="ctr">
              <a:lnSpc>
                <a:spcPts val="4974"/>
              </a:lnSpc>
            </a:pPr>
            <a:r>
              <a:rPr lang="en-US" sz="5076">
                <a:solidFill>
                  <a:srgbClr val="FBFBFB"/>
                </a:solidFill>
                <a:latin typeface="League Spartan"/>
                <a:ea typeface="League Spartan"/>
                <a:cs typeface="League Spartan"/>
                <a:sym typeface="League Spartan"/>
              </a:rPr>
              <a:t>Get in Touch With Us</a:t>
            </a:r>
          </a:p>
        </p:txBody>
      </p:sp>
      <p:sp>
        <p:nvSpPr>
          <p:cNvPr name="Freeform 5" id="5"/>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4"/>
            <a:stretch>
              <a:fillRect l="0" t="0" r="0" b="0"/>
            </a:stretch>
          </a:blipFill>
        </p:spPr>
      </p:sp>
      <p:sp>
        <p:nvSpPr>
          <p:cNvPr name="Freeform 6" id="6"/>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grpSp>
        <p:nvGrpSpPr>
          <p:cNvPr name="Group 7" id="7"/>
          <p:cNvGrpSpPr/>
          <p:nvPr/>
        </p:nvGrpSpPr>
        <p:grpSpPr>
          <a:xfrm rot="0">
            <a:off x="7248797" y="2585068"/>
            <a:ext cx="3790405" cy="757395"/>
            <a:chOff x="0" y="0"/>
            <a:chExt cx="5053874" cy="1009860"/>
          </a:xfrm>
        </p:grpSpPr>
        <p:sp>
          <p:nvSpPr>
            <p:cNvPr name="Freeform 8" id="8"/>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5"/>
              <a:stretch>
                <a:fillRect l="0" t="0" r="0" b="0"/>
              </a:stretch>
            </a:blipFill>
          </p:spPr>
        </p:sp>
        <p:sp>
          <p:nvSpPr>
            <p:cNvPr name="TextBox 9" id="9"/>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FFFFFF"/>
                  </a:solidFill>
                  <a:latin typeface="Handelson Five"/>
                  <a:ea typeface="Handelson Five"/>
                  <a:cs typeface="Handelson Five"/>
                  <a:sym typeface="Handelson Five"/>
                </a:rPr>
                <a:t>SCHOLAR AI</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6496" y="1489293"/>
            <a:ext cx="7443754" cy="7308413"/>
          </a:xfrm>
          <a:custGeom>
            <a:avLst/>
            <a:gdLst/>
            <a:ahLst/>
            <a:cxnLst/>
            <a:rect r="r" b="b" t="t" l="l"/>
            <a:pathLst>
              <a:path h="7308413" w="7443754">
                <a:moveTo>
                  <a:pt x="0" y="0"/>
                </a:moveTo>
                <a:lnTo>
                  <a:pt x="7443755" y="0"/>
                </a:lnTo>
                <a:lnTo>
                  <a:pt x="7443755" y="7308414"/>
                </a:lnTo>
                <a:lnTo>
                  <a:pt x="0" y="7308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356463" y="2341589"/>
            <a:ext cx="5603821" cy="56038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Freeform 6" id="6"/>
          <p:cNvSpPr/>
          <p:nvPr/>
        </p:nvSpPr>
        <p:spPr>
          <a:xfrm flipH="false" flipV="false" rot="0">
            <a:off x="-674374" y="1489293"/>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9"/>
            <a:stretch>
              <a:fillRect l="0" t="0" r="0" b="0"/>
            </a:stretch>
          </a:blipFill>
        </p:spPr>
      </p:sp>
      <p:sp>
        <p:nvSpPr>
          <p:cNvPr name="Freeform 8" id="8"/>
          <p:cNvSpPr/>
          <p:nvPr/>
        </p:nvSpPr>
        <p:spPr>
          <a:xfrm flipH="false" flipV="false" rot="0">
            <a:off x="-4121970" y="4023949"/>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959250" y="2978086"/>
            <a:ext cx="6418677" cy="1169078"/>
          </a:xfrm>
          <a:prstGeom prst="rect">
            <a:avLst/>
          </a:prstGeom>
        </p:spPr>
        <p:txBody>
          <a:bodyPr anchor="t" rtlCol="false" tIns="0" lIns="0" bIns="0" rIns="0">
            <a:spAutoFit/>
          </a:bodyPr>
          <a:lstStyle/>
          <a:p>
            <a:pPr algn="l">
              <a:lnSpc>
                <a:spcPts val="9587"/>
              </a:lnSpc>
              <a:spcBef>
                <a:spcPct val="0"/>
              </a:spcBef>
            </a:pPr>
            <a:r>
              <a:rPr lang="en-US" sz="6848">
                <a:solidFill>
                  <a:srgbClr val="FFFFFF"/>
                </a:solidFill>
                <a:latin typeface="League Spartan"/>
                <a:ea typeface="League Spartan"/>
                <a:cs typeface="League Spartan"/>
                <a:sym typeface="League Spartan"/>
              </a:rPr>
              <a:t>About Us</a:t>
            </a:r>
          </a:p>
        </p:txBody>
      </p:sp>
      <p:sp>
        <p:nvSpPr>
          <p:cNvPr name="TextBox 11" id="11"/>
          <p:cNvSpPr txBox="true"/>
          <p:nvPr/>
        </p:nvSpPr>
        <p:spPr>
          <a:xfrm rot="0">
            <a:off x="2959250" y="4493994"/>
            <a:ext cx="6184750" cy="4319291"/>
          </a:xfrm>
          <a:prstGeom prst="rect">
            <a:avLst/>
          </a:prstGeom>
        </p:spPr>
        <p:txBody>
          <a:bodyPr anchor="t" rtlCol="false" tIns="0" lIns="0" bIns="0" rIns="0">
            <a:spAutoFit/>
          </a:bodyPr>
          <a:lstStyle/>
          <a:p>
            <a:pPr algn="l">
              <a:lnSpc>
                <a:spcPts val="3428"/>
              </a:lnSpc>
              <a:spcBef>
                <a:spcPct val="0"/>
              </a:spcBef>
            </a:pPr>
            <a:r>
              <a:rPr lang="en-US" sz="2449">
                <a:solidFill>
                  <a:srgbClr val="FFFFFF"/>
                </a:solidFill>
                <a:latin typeface="Codec Pro"/>
                <a:ea typeface="Codec Pro"/>
                <a:cs typeface="Codec Pro"/>
                <a:sym typeface="Codec Pro"/>
              </a:rPr>
              <a:t>Scholar AI is dedicated to making your study abroad experience seamless and rewarding. Our platform offers personalized recommendations for schools and programs tailored to your interests and budget. We also provide insights into scholarship opportunities and the visa application process, ensuring you have all the resources you need for success.</a:t>
            </a:r>
          </a:p>
        </p:txBody>
      </p:sp>
      <p:grpSp>
        <p:nvGrpSpPr>
          <p:cNvPr name="Group 12" id="12"/>
          <p:cNvGrpSpPr/>
          <p:nvPr/>
        </p:nvGrpSpPr>
        <p:grpSpPr>
          <a:xfrm rot="0">
            <a:off x="3630926" y="1615299"/>
            <a:ext cx="3790405" cy="757395"/>
            <a:chOff x="0" y="0"/>
            <a:chExt cx="5053874" cy="1009860"/>
          </a:xfrm>
        </p:grpSpPr>
        <p:sp>
          <p:nvSpPr>
            <p:cNvPr name="Freeform 13" id="13"/>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4"/>
              <a:stretch>
                <a:fillRect l="0" t="0" r="0" b="0"/>
              </a:stretch>
            </a:blipFill>
          </p:spPr>
        </p:sp>
        <p:sp>
          <p:nvSpPr>
            <p:cNvPr name="TextBox 14" id="14"/>
            <p:cNvSpPr txBox="true"/>
            <p:nvPr/>
          </p:nvSpPr>
          <p:spPr>
            <a:xfrm rot="0">
              <a:off x="1203983" y="150772"/>
              <a:ext cx="3849891" cy="631167"/>
            </a:xfrm>
            <a:prstGeom prst="rect">
              <a:avLst/>
            </a:prstGeom>
          </p:spPr>
          <p:txBody>
            <a:bodyPr anchor="t" rtlCol="false" tIns="0" lIns="0" bIns="0" rIns="0">
              <a:spAutoFit/>
            </a:bodyPr>
            <a:lstStyle/>
            <a:p>
              <a:pPr algn="l">
                <a:lnSpc>
                  <a:spcPts val="3833"/>
                </a:lnSpc>
                <a:spcBef>
                  <a:spcPct val="0"/>
                </a:spcBef>
              </a:pPr>
              <a:r>
                <a:rPr lang="en-US" sz="2738">
                  <a:solidFill>
                    <a:srgbClr val="FFFFFF"/>
                  </a:solidFill>
                  <a:latin typeface="Handelson Five"/>
                  <a:ea typeface="Handelson Five"/>
                  <a:cs typeface="Handelson Five"/>
                  <a:sym typeface="Handelson Five"/>
                </a:rPr>
                <a:t>SCHOLAR AI</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0174" y="2463043"/>
            <a:ext cx="12664503" cy="1124375"/>
          </a:xfrm>
          <a:prstGeom prst="rect">
            <a:avLst/>
          </a:prstGeom>
        </p:spPr>
        <p:txBody>
          <a:bodyPr anchor="t" rtlCol="false" tIns="0" lIns="0" bIns="0" rIns="0">
            <a:spAutoFit/>
          </a:bodyPr>
          <a:lstStyle/>
          <a:p>
            <a:pPr algn="ctr">
              <a:lnSpc>
                <a:spcPts val="8367"/>
              </a:lnSpc>
            </a:pPr>
            <a:r>
              <a:rPr lang="en-US" sz="8537">
                <a:solidFill>
                  <a:srgbClr val="02233D"/>
                </a:solidFill>
                <a:latin typeface="League Spartan"/>
                <a:ea typeface="League Spartan"/>
                <a:cs typeface="League Spartan"/>
                <a:sym typeface="League Spartan"/>
              </a:rPr>
              <a:t>Meet team</a:t>
            </a:r>
          </a:p>
        </p:txBody>
      </p:sp>
      <p:sp>
        <p:nvSpPr>
          <p:cNvPr name="Freeform 4" id="4"/>
          <p:cNvSpPr/>
          <p:nvPr/>
        </p:nvSpPr>
        <p:spPr>
          <a:xfrm flipH="false" flipV="false" rot="0">
            <a:off x="14758047" y="-252216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4987" y="4764803"/>
            <a:ext cx="3061784" cy="3006115"/>
          </a:xfrm>
          <a:custGeom>
            <a:avLst/>
            <a:gdLst/>
            <a:ahLst/>
            <a:cxnLst/>
            <a:rect r="r" b="b" t="t" l="l"/>
            <a:pathLst>
              <a:path h="3006115" w="3061784">
                <a:moveTo>
                  <a:pt x="0" y="0"/>
                </a:moveTo>
                <a:lnTo>
                  <a:pt x="3061784" y="0"/>
                </a:lnTo>
                <a:lnTo>
                  <a:pt x="3061784"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143390" y="5115371"/>
            <a:ext cx="2304978" cy="23049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Freeform 8" id="8"/>
          <p:cNvSpPr/>
          <p:nvPr/>
        </p:nvSpPr>
        <p:spPr>
          <a:xfrm flipH="false" flipV="false" rot="0">
            <a:off x="5327761" y="4764803"/>
            <a:ext cx="3061784" cy="3006115"/>
          </a:xfrm>
          <a:custGeom>
            <a:avLst/>
            <a:gdLst/>
            <a:ahLst/>
            <a:cxnLst/>
            <a:rect r="r" b="b" t="t" l="l"/>
            <a:pathLst>
              <a:path h="3006115" w="3061784">
                <a:moveTo>
                  <a:pt x="0" y="0"/>
                </a:moveTo>
                <a:lnTo>
                  <a:pt x="3061784" y="0"/>
                </a:lnTo>
                <a:lnTo>
                  <a:pt x="3061784"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706164" y="5115371"/>
            <a:ext cx="2304978" cy="2304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sp>
        <p:nvSpPr>
          <p:cNvPr name="Freeform 11" id="11"/>
          <p:cNvSpPr/>
          <p:nvPr/>
        </p:nvSpPr>
        <p:spPr>
          <a:xfrm flipH="false" flipV="false" rot="0">
            <a:off x="9894495" y="4764803"/>
            <a:ext cx="3061784" cy="3006115"/>
          </a:xfrm>
          <a:custGeom>
            <a:avLst/>
            <a:gdLst/>
            <a:ahLst/>
            <a:cxnLst/>
            <a:rect r="r" b="b" t="t" l="l"/>
            <a:pathLst>
              <a:path h="3006115" w="3061784">
                <a:moveTo>
                  <a:pt x="0" y="0"/>
                </a:moveTo>
                <a:lnTo>
                  <a:pt x="3061784" y="0"/>
                </a:lnTo>
                <a:lnTo>
                  <a:pt x="3061784"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461229" y="4764803"/>
            <a:ext cx="3061784" cy="3006115"/>
          </a:xfrm>
          <a:custGeom>
            <a:avLst/>
            <a:gdLst/>
            <a:ahLst/>
            <a:cxnLst/>
            <a:rect r="r" b="b" t="t" l="l"/>
            <a:pathLst>
              <a:path h="3006115" w="3061784">
                <a:moveTo>
                  <a:pt x="0" y="0"/>
                </a:moveTo>
                <a:lnTo>
                  <a:pt x="3061784" y="0"/>
                </a:lnTo>
                <a:lnTo>
                  <a:pt x="3061784"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272898" y="5115371"/>
            <a:ext cx="2304978" cy="23049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15" id="15"/>
          <p:cNvGrpSpPr/>
          <p:nvPr/>
        </p:nvGrpSpPr>
        <p:grpSpPr>
          <a:xfrm rot="0">
            <a:off x="14839632" y="5115371"/>
            <a:ext cx="2304978" cy="230497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17" id="17"/>
          <p:cNvGrpSpPr/>
          <p:nvPr/>
        </p:nvGrpSpPr>
        <p:grpSpPr>
          <a:xfrm rot="0">
            <a:off x="7697223" y="1362748"/>
            <a:ext cx="3790405" cy="757395"/>
            <a:chOff x="0" y="0"/>
            <a:chExt cx="5053874" cy="1009860"/>
          </a:xfrm>
        </p:grpSpPr>
        <p:sp>
          <p:nvSpPr>
            <p:cNvPr name="Freeform 18" id="18"/>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2"/>
              <a:stretch>
                <a:fillRect l="0" t="0" r="0" b="0"/>
              </a:stretch>
            </a:blipFill>
          </p:spPr>
        </p:sp>
        <p:sp>
          <p:nvSpPr>
            <p:cNvPr name="TextBox 19" id="19"/>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sp>
        <p:nvSpPr>
          <p:cNvPr name="TextBox 20" id="20"/>
          <p:cNvSpPr txBox="true"/>
          <p:nvPr/>
        </p:nvSpPr>
        <p:spPr>
          <a:xfrm rot="0">
            <a:off x="1887230" y="7862099"/>
            <a:ext cx="817298" cy="978200"/>
          </a:xfrm>
          <a:prstGeom prst="rect">
            <a:avLst/>
          </a:prstGeom>
        </p:spPr>
        <p:txBody>
          <a:bodyPr anchor="t" rtlCol="false" tIns="0" lIns="0" bIns="0" rIns="0">
            <a:spAutoFit/>
          </a:bodyPr>
          <a:lstStyle/>
          <a:p>
            <a:pPr algn="ctr">
              <a:lnSpc>
                <a:spcPts val="3833"/>
              </a:lnSpc>
            </a:pPr>
            <a:r>
              <a:rPr lang="en-US" sz="2738">
                <a:solidFill>
                  <a:srgbClr val="02233D"/>
                </a:solidFill>
                <a:latin typeface="Handelson Five"/>
                <a:ea typeface="Handelson Five"/>
                <a:cs typeface="Handelson Five"/>
                <a:sym typeface="Handelson Five"/>
              </a:rPr>
              <a:t>LEAD</a:t>
            </a:r>
          </a:p>
          <a:p>
            <a:pPr algn="ctr">
              <a:lnSpc>
                <a:spcPts val="3833"/>
              </a:lnSpc>
              <a:spcBef>
                <a:spcPct val="0"/>
              </a:spcBef>
            </a:pPr>
            <a:r>
              <a:rPr lang="en-US" sz="2738">
                <a:solidFill>
                  <a:srgbClr val="02233D"/>
                </a:solidFill>
                <a:latin typeface="Handelson Five"/>
                <a:ea typeface="Handelson Five"/>
                <a:cs typeface="Handelson Five"/>
                <a:sym typeface="Handelson Five"/>
              </a:rPr>
              <a:t>RYAN </a:t>
            </a:r>
          </a:p>
        </p:txBody>
      </p:sp>
      <p:sp>
        <p:nvSpPr>
          <p:cNvPr name="TextBox 21" id="21"/>
          <p:cNvSpPr txBox="true"/>
          <p:nvPr/>
        </p:nvSpPr>
        <p:spPr>
          <a:xfrm rot="0">
            <a:off x="6191837" y="7862099"/>
            <a:ext cx="1333632" cy="978200"/>
          </a:xfrm>
          <a:prstGeom prst="rect">
            <a:avLst/>
          </a:prstGeom>
        </p:spPr>
        <p:txBody>
          <a:bodyPr anchor="t" rtlCol="false" tIns="0" lIns="0" bIns="0" rIns="0">
            <a:spAutoFit/>
          </a:bodyPr>
          <a:lstStyle/>
          <a:p>
            <a:pPr algn="ctr">
              <a:lnSpc>
                <a:spcPts val="3833"/>
              </a:lnSpc>
            </a:pPr>
            <a:r>
              <a:rPr lang="en-US" sz="2738">
                <a:solidFill>
                  <a:srgbClr val="02233D"/>
                </a:solidFill>
                <a:latin typeface="Handelson Five"/>
                <a:ea typeface="Handelson Five"/>
                <a:cs typeface="Handelson Five"/>
                <a:sym typeface="Handelson Five"/>
              </a:rPr>
              <a:t>DESIGNER</a:t>
            </a:r>
          </a:p>
          <a:p>
            <a:pPr algn="ctr">
              <a:lnSpc>
                <a:spcPts val="3833"/>
              </a:lnSpc>
              <a:spcBef>
                <a:spcPct val="0"/>
              </a:spcBef>
            </a:pPr>
            <a:r>
              <a:rPr lang="en-US" sz="2738">
                <a:solidFill>
                  <a:srgbClr val="02233D"/>
                </a:solidFill>
                <a:latin typeface="Handelson Five"/>
                <a:ea typeface="Handelson Five"/>
                <a:cs typeface="Handelson Five"/>
                <a:sym typeface="Handelson Five"/>
              </a:rPr>
              <a:t>BUNBOZ</a:t>
            </a:r>
          </a:p>
        </p:txBody>
      </p:sp>
      <p:sp>
        <p:nvSpPr>
          <p:cNvPr name="TextBox 22" id="22"/>
          <p:cNvSpPr txBox="true"/>
          <p:nvPr/>
        </p:nvSpPr>
        <p:spPr>
          <a:xfrm rot="0">
            <a:off x="11017466" y="7862099"/>
            <a:ext cx="815843" cy="978200"/>
          </a:xfrm>
          <a:prstGeom prst="rect">
            <a:avLst/>
          </a:prstGeom>
        </p:spPr>
        <p:txBody>
          <a:bodyPr anchor="t" rtlCol="false" tIns="0" lIns="0" bIns="0" rIns="0">
            <a:spAutoFit/>
          </a:bodyPr>
          <a:lstStyle/>
          <a:p>
            <a:pPr algn="ctr">
              <a:lnSpc>
                <a:spcPts val="3833"/>
              </a:lnSpc>
            </a:pPr>
            <a:r>
              <a:rPr lang="en-US" sz="2738">
                <a:solidFill>
                  <a:srgbClr val="02233D"/>
                </a:solidFill>
                <a:latin typeface="Handelson Five"/>
                <a:ea typeface="Handelson Five"/>
                <a:cs typeface="Handelson Five"/>
                <a:sym typeface="Handelson Five"/>
              </a:rPr>
              <a:t>DEV</a:t>
            </a:r>
          </a:p>
          <a:p>
            <a:pPr algn="ctr">
              <a:lnSpc>
                <a:spcPts val="3833"/>
              </a:lnSpc>
              <a:spcBef>
                <a:spcPct val="0"/>
              </a:spcBef>
            </a:pPr>
            <a:r>
              <a:rPr lang="en-US" sz="2738">
                <a:solidFill>
                  <a:srgbClr val="02233D"/>
                </a:solidFill>
                <a:latin typeface="Handelson Five"/>
                <a:ea typeface="Handelson Five"/>
                <a:cs typeface="Handelson Five"/>
                <a:sym typeface="Handelson Five"/>
              </a:rPr>
              <a:t>DAVID</a:t>
            </a:r>
          </a:p>
        </p:txBody>
      </p:sp>
      <p:sp>
        <p:nvSpPr>
          <p:cNvPr name="TextBox 23" id="23"/>
          <p:cNvSpPr txBox="true"/>
          <p:nvPr/>
        </p:nvSpPr>
        <p:spPr>
          <a:xfrm rot="0">
            <a:off x="15217884" y="7862099"/>
            <a:ext cx="1548474" cy="978200"/>
          </a:xfrm>
          <a:prstGeom prst="rect">
            <a:avLst/>
          </a:prstGeom>
        </p:spPr>
        <p:txBody>
          <a:bodyPr anchor="t" rtlCol="false" tIns="0" lIns="0" bIns="0" rIns="0">
            <a:spAutoFit/>
          </a:bodyPr>
          <a:lstStyle/>
          <a:p>
            <a:pPr algn="ctr">
              <a:lnSpc>
                <a:spcPts val="3833"/>
              </a:lnSpc>
            </a:pPr>
            <a:r>
              <a:rPr lang="en-US" sz="2738">
                <a:solidFill>
                  <a:srgbClr val="02233D"/>
                </a:solidFill>
                <a:latin typeface="Handelson Five"/>
                <a:ea typeface="Handelson Five"/>
                <a:cs typeface="Handelson Five"/>
                <a:sym typeface="Handelson Five"/>
              </a:rPr>
              <a:t>MARKETING</a:t>
            </a:r>
          </a:p>
          <a:p>
            <a:pPr algn="ctr">
              <a:lnSpc>
                <a:spcPts val="3833"/>
              </a:lnSpc>
              <a:spcBef>
                <a:spcPct val="0"/>
              </a:spcBef>
            </a:pPr>
            <a:r>
              <a:rPr lang="en-US" sz="2738">
                <a:solidFill>
                  <a:srgbClr val="02233D"/>
                </a:solidFill>
                <a:latin typeface="Handelson Five"/>
                <a:ea typeface="Handelson Five"/>
                <a:cs typeface="Handelson Five"/>
                <a:sym typeface="Handelson Five"/>
              </a:rPr>
              <a:t>DAISY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469548"/>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005727"/>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712731" y="1587852"/>
            <a:ext cx="3790405" cy="757395"/>
            <a:chOff x="0" y="0"/>
            <a:chExt cx="5053874" cy="1009860"/>
          </a:xfrm>
        </p:grpSpPr>
        <p:sp>
          <p:nvSpPr>
            <p:cNvPr name="Freeform 8" id="8"/>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0"/>
              <a:stretch>
                <a:fillRect l="0" t="0" r="0" b="0"/>
              </a:stretch>
            </a:blipFill>
          </p:spPr>
        </p:sp>
        <p:sp>
          <p:nvSpPr>
            <p:cNvPr name="TextBox 9" id="9"/>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10" id="10"/>
          <p:cNvGrpSpPr>
            <a:grpSpLocks noChangeAspect="true"/>
          </p:cNvGrpSpPr>
          <p:nvPr/>
        </p:nvGrpSpPr>
        <p:grpSpPr>
          <a:xfrm rot="0">
            <a:off x="9410037" y="1966549"/>
            <a:ext cx="8354410" cy="6426469"/>
            <a:chOff x="0" y="0"/>
            <a:chExt cx="13208000" cy="10160000"/>
          </a:xfrm>
        </p:grpSpPr>
        <p:sp>
          <p:nvSpPr>
            <p:cNvPr name="Freeform 11" id="11"/>
            <p:cNvSpPr/>
            <p:nvPr/>
          </p:nvSpPr>
          <p:spPr>
            <a:xfrm flipH="false" flipV="false" rot="0">
              <a:off x="408940" y="367030"/>
              <a:ext cx="11986260" cy="7512050"/>
            </a:xfrm>
            <a:custGeom>
              <a:avLst/>
              <a:gdLst/>
              <a:ahLst/>
              <a:cxnLst/>
              <a:rect r="r" b="b" t="t" l="l"/>
              <a:pathLst>
                <a:path h="7512050" w="11986260">
                  <a:moveTo>
                    <a:pt x="0" y="0"/>
                  </a:moveTo>
                  <a:lnTo>
                    <a:pt x="11986260" y="0"/>
                  </a:lnTo>
                  <a:lnTo>
                    <a:pt x="11986260" y="7512050"/>
                  </a:lnTo>
                  <a:lnTo>
                    <a:pt x="0" y="7512050"/>
                  </a:lnTo>
                  <a:close/>
                </a:path>
              </a:pathLst>
            </a:custGeom>
            <a:blipFill>
              <a:blip r:embed="rId11"/>
              <a:stretch>
                <a:fillRect l="0" t="0" r="0" b="-13487"/>
              </a:stretch>
            </a:blipFill>
          </p:spPr>
        </p:sp>
        <p:sp>
          <p:nvSpPr>
            <p:cNvPr name="Freeform 12" id="12"/>
            <p:cNvSpPr/>
            <p:nvPr/>
          </p:nvSpPr>
          <p:spPr>
            <a:xfrm flipH="false" flipV="false" rot="0">
              <a:off x="0" y="0"/>
              <a:ext cx="13208000" cy="10160000"/>
            </a:xfrm>
            <a:custGeom>
              <a:avLst/>
              <a:gdLst/>
              <a:ahLst/>
              <a:cxnLst/>
              <a:rect r="r" b="b" t="t" l="l"/>
              <a:pathLst>
                <a:path h="10160000" w="13208000">
                  <a:moveTo>
                    <a:pt x="0" y="0"/>
                  </a:moveTo>
                  <a:lnTo>
                    <a:pt x="13208000" y="0"/>
                  </a:lnTo>
                  <a:lnTo>
                    <a:pt x="13208000" y="10160000"/>
                  </a:lnTo>
                  <a:lnTo>
                    <a:pt x="0" y="10160000"/>
                  </a:lnTo>
                  <a:close/>
                </a:path>
              </a:pathLst>
            </a:custGeom>
          </p:spPr>
        </p:sp>
      </p:grpSp>
      <p:sp>
        <p:nvSpPr>
          <p:cNvPr name="TextBox 13" id="13"/>
          <p:cNvSpPr txBox="true"/>
          <p:nvPr/>
        </p:nvSpPr>
        <p:spPr>
          <a:xfrm rot="0">
            <a:off x="905829" y="3281115"/>
            <a:ext cx="8233641"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Profile</a:t>
            </a:r>
          </a:p>
        </p:txBody>
      </p:sp>
      <p:sp>
        <p:nvSpPr>
          <p:cNvPr name="TextBox 14" id="14"/>
          <p:cNvSpPr txBox="true"/>
          <p:nvPr/>
        </p:nvSpPr>
        <p:spPr>
          <a:xfrm rot="0">
            <a:off x="905829" y="4595324"/>
            <a:ext cx="8238171" cy="3462041"/>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users provide input, building a detailed database that enhances AI search accuracy by up to 40%. Personal data is rigorously protected, ensuring no third-party sharing. We empower users with data control, distinguishing us from invasive data collection systems. AI deeply understands each user's needs, delivering a trusted, optimal experience. Our internal studies show 90% user satisfaction with our security measures.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163299" y="1439240"/>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08647" y="1515440"/>
            <a:ext cx="9619354"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Study</a:t>
            </a:r>
          </a:p>
        </p:txBody>
      </p:sp>
      <p:sp>
        <p:nvSpPr>
          <p:cNvPr name="Freeform 7" id="7"/>
          <p:cNvSpPr/>
          <p:nvPr/>
        </p:nvSpPr>
        <p:spPr>
          <a:xfrm flipH="false" flipV="false" rot="0">
            <a:off x="15602199" y="-886231"/>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753582" y="500870"/>
            <a:ext cx="3790405" cy="757395"/>
            <a:chOff x="0" y="0"/>
            <a:chExt cx="5053874" cy="1009860"/>
          </a:xfrm>
        </p:grpSpPr>
        <p:sp>
          <p:nvSpPr>
            <p:cNvPr name="Freeform 9" id="9"/>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0"/>
              <a:stretch>
                <a:fillRect l="0" t="0" r="0" b="0"/>
              </a:stretch>
            </a:blipFill>
          </p:spPr>
        </p:sp>
        <p:sp>
          <p:nvSpPr>
            <p:cNvPr name="TextBox 10" id="10"/>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11" id="11"/>
          <p:cNvGrpSpPr>
            <a:grpSpLocks noChangeAspect="true"/>
          </p:cNvGrpSpPr>
          <p:nvPr/>
        </p:nvGrpSpPr>
        <p:grpSpPr>
          <a:xfrm rot="0">
            <a:off x="9664739" y="1904753"/>
            <a:ext cx="9518082" cy="7321602"/>
            <a:chOff x="0" y="0"/>
            <a:chExt cx="13208000" cy="10160000"/>
          </a:xfrm>
        </p:grpSpPr>
        <p:sp>
          <p:nvSpPr>
            <p:cNvPr name="Freeform 12" id="12"/>
            <p:cNvSpPr/>
            <p:nvPr/>
          </p:nvSpPr>
          <p:spPr>
            <a:xfrm flipH="false" flipV="false" rot="0">
              <a:off x="408940" y="367030"/>
              <a:ext cx="11986260" cy="7512050"/>
            </a:xfrm>
            <a:custGeom>
              <a:avLst/>
              <a:gdLst/>
              <a:ahLst/>
              <a:cxnLst/>
              <a:rect r="r" b="b" t="t" l="l"/>
              <a:pathLst>
                <a:path h="7512050" w="11986260">
                  <a:moveTo>
                    <a:pt x="0" y="0"/>
                  </a:moveTo>
                  <a:lnTo>
                    <a:pt x="11986260" y="0"/>
                  </a:lnTo>
                  <a:lnTo>
                    <a:pt x="11986260" y="7512050"/>
                  </a:lnTo>
                  <a:lnTo>
                    <a:pt x="0" y="7512050"/>
                  </a:lnTo>
                  <a:close/>
                </a:path>
              </a:pathLst>
            </a:custGeom>
            <a:blipFill>
              <a:blip r:embed="rId11"/>
              <a:stretch>
                <a:fillRect l="0" t="0" r="0" b="-13487"/>
              </a:stretch>
            </a:blipFill>
          </p:spPr>
        </p:sp>
        <p:sp>
          <p:nvSpPr>
            <p:cNvPr name="Freeform 13" id="13"/>
            <p:cNvSpPr/>
            <p:nvPr/>
          </p:nvSpPr>
          <p:spPr>
            <a:xfrm flipH="false" flipV="false" rot="0">
              <a:off x="0" y="0"/>
              <a:ext cx="13208000" cy="10160000"/>
            </a:xfrm>
            <a:custGeom>
              <a:avLst/>
              <a:gdLst/>
              <a:ahLst/>
              <a:cxnLst/>
              <a:rect r="r" b="b" t="t" l="l"/>
              <a:pathLst>
                <a:path h="10160000" w="13208000">
                  <a:moveTo>
                    <a:pt x="0" y="0"/>
                  </a:moveTo>
                  <a:lnTo>
                    <a:pt x="13208000" y="0"/>
                  </a:lnTo>
                  <a:lnTo>
                    <a:pt x="13208000" y="10160000"/>
                  </a:lnTo>
                  <a:lnTo>
                    <a:pt x="0" y="10160000"/>
                  </a:lnTo>
                  <a:close/>
                </a:path>
              </a:pathLst>
            </a:custGeom>
          </p:spPr>
        </p:sp>
      </p:grpSp>
      <p:sp>
        <p:nvSpPr>
          <p:cNvPr name="TextBox 14" id="14"/>
          <p:cNvSpPr txBox="true"/>
          <p:nvPr/>
        </p:nvSpPr>
        <p:spPr>
          <a:xfrm rot="0">
            <a:off x="808647" y="2675862"/>
            <a:ext cx="8534368" cy="646241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AI analyzes profiles, increasing acceptance rates by 30%, achieving 70% compared to 40% with traditional applications. This means, with 'Study', your chances of getting into your desired school nearly double. Saves 50% search time, equivalent to 10 research hours per person, reduced from 20 hours. Instead of spending weeks searching websites, 'Study' compiles and analyzes data in minutes. The system filters out 90% of irrelevant information, helping you focus on the most promising options. This eliminates unsuitable schools early, saving time and effort. On average, users save 20% on study abroad consulting fees, approximately 5 million VND. Instead of paying for expensive consulting services, 'Study' provides comprehensive information and guidance, empowering you to make confident decisions.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4556274" y="-1028700"/>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43794" y="271305"/>
            <a:ext cx="3790405" cy="757395"/>
            <a:chOff x="0" y="0"/>
            <a:chExt cx="5053874" cy="1009860"/>
          </a:xfrm>
        </p:grpSpPr>
        <p:sp>
          <p:nvSpPr>
            <p:cNvPr name="Freeform 7" id="7"/>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8"/>
              <a:stretch>
                <a:fillRect l="0" t="0" r="0" b="0"/>
              </a:stretch>
            </a:blipFill>
          </p:spPr>
        </p:sp>
        <p:sp>
          <p:nvSpPr>
            <p:cNvPr name="TextBox 8" id="8"/>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9" id="9"/>
          <p:cNvGrpSpPr/>
          <p:nvPr/>
        </p:nvGrpSpPr>
        <p:grpSpPr>
          <a:xfrm rot="0">
            <a:off x="8725472" y="2048348"/>
            <a:ext cx="9562528" cy="6859065"/>
            <a:chOff x="0" y="0"/>
            <a:chExt cx="1133161" cy="812800"/>
          </a:xfrm>
        </p:grpSpPr>
        <p:sp>
          <p:nvSpPr>
            <p:cNvPr name="Freeform 10" id="10"/>
            <p:cNvSpPr/>
            <p:nvPr/>
          </p:nvSpPr>
          <p:spPr>
            <a:xfrm flipH="false" flipV="false" rot="0">
              <a:off x="0" y="0"/>
              <a:ext cx="1133161" cy="812800"/>
            </a:xfrm>
            <a:custGeom>
              <a:avLst/>
              <a:gdLst/>
              <a:ahLst/>
              <a:cxnLst/>
              <a:rect r="r" b="b" t="t" l="l"/>
              <a:pathLst>
                <a:path h="812800" w="1133161">
                  <a:moveTo>
                    <a:pt x="0" y="0"/>
                  </a:moveTo>
                  <a:lnTo>
                    <a:pt x="1133161" y="0"/>
                  </a:lnTo>
                  <a:lnTo>
                    <a:pt x="1133161" y="812800"/>
                  </a:lnTo>
                  <a:lnTo>
                    <a:pt x="0" y="812800"/>
                  </a:lnTo>
                  <a:close/>
                </a:path>
              </a:pathLst>
            </a:custGeom>
            <a:blipFill>
              <a:blip r:embed="rId9"/>
              <a:stretch>
                <a:fillRect l="0" t="0" r="-848" b="0"/>
              </a:stretch>
            </a:blipFill>
          </p:spPr>
        </p:sp>
      </p:grpSp>
      <p:sp>
        <p:nvSpPr>
          <p:cNvPr name="TextBox 11" id="11"/>
          <p:cNvSpPr txBox="true"/>
          <p:nvPr/>
        </p:nvSpPr>
        <p:spPr>
          <a:xfrm rot="0">
            <a:off x="743794" y="1456900"/>
            <a:ext cx="8233641"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Legal</a:t>
            </a:r>
          </a:p>
        </p:txBody>
      </p:sp>
      <p:sp>
        <p:nvSpPr>
          <p:cNvPr name="TextBox 12" id="12"/>
          <p:cNvSpPr txBox="true"/>
          <p:nvPr/>
        </p:nvSpPr>
        <p:spPr>
          <a:xfrm rot="0">
            <a:off x="739263" y="2627672"/>
            <a:ext cx="7710633" cy="560516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Your AI-powered guide to seamless study abroad preparation. By integrating data from your 'Profile' and 'Study' tabs, our AI generates a personalized document checklist, ensuring you never miss a critical requirement. Beyond documentation, AI provides up-to-date insights into tax and insurance policies, empowering you with crucial financial foresight. Navigate complex legal landscapes with ease, as AI delivers clear guidance on work permit regulations across your chosen countries and regions. With 'Legal,' AI transforms daunting legal hurdles into manageable steps, ensuring a confident and informed study abroad journey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78404" y="1737598"/>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79196" y="1909048"/>
            <a:ext cx="9619354"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Finance</a:t>
            </a:r>
          </a:p>
        </p:txBody>
      </p:sp>
      <p:sp>
        <p:nvSpPr>
          <p:cNvPr name="Freeform 6" id="6"/>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579196" y="589678"/>
            <a:ext cx="3790405" cy="757395"/>
            <a:chOff x="0" y="0"/>
            <a:chExt cx="5053874" cy="1009860"/>
          </a:xfrm>
        </p:grpSpPr>
        <p:sp>
          <p:nvSpPr>
            <p:cNvPr name="Freeform 8" id="8"/>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8"/>
              <a:stretch>
                <a:fillRect l="0" t="0" r="0" b="0"/>
              </a:stretch>
            </a:blipFill>
          </p:spPr>
        </p:sp>
        <p:sp>
          <p:nvSpPr>
            <p:cNvPr name="TextBox 9" id="9"/>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10" id="10"/>
          <p:cNvGrpSpPr/>
          <p:nvPr/>
        </p:nvGrpSpPr>
        <p:grpSpPr>
          <a:xfrm rot="0">
            <a:off x="9395092" y="1898175"/>
            <a:ext cx="9562528" cy="6859065"/>
            <a:chOff x="0" y="0"/>
            <a:chExt cx="1133161" cy="812800"/>
          </a:xfrm>
        </p:grpSpPr>
        <p:sp>
          <p:nvSpPr>
            <p:cNvPr name="Freeform 11" id="11"/>
            <p:cNvSpPr/>
            <p:nvPr/>
          </p:nvSpPr>
          <p:spPr>
            <a:xfrm flipH="false" flipV="false" rot="0">
              <a:off x="0" y="0"/>
              <a:ext cx="1133161" cy="812800"/>
            </a:xfrm>
            <a:custGeom>
              <a:avLst/>
              <a:gdLst/>
              <a:ahLst/>
              <a:cxnLst/>
              <a:rect r="r" b="b" t="t" l="l"/>
              <a:pathLst>
                <a:path h="812800" w="1133161">
                  <a:moveTo>
                    <a:pt x="0" y="0"/>
                  </a:moveTo>
                  <a:lnTo>
                    <a:pt x="1133161" y="0"/>
                  </a:lnTo>
                  <a:lnTo>
                    <a:pt x="1133161" y="812800"/>
                  </a:lnTo>
                  <a:lnTo>
                    <a:pt x="0" y="812800"/>
                  </a:lnTo>
                  <a:close/>
                </a:path>
              </a:pathLst>
            </a:custGeom>
            <a:blipFill>
              <a:blip r:embed="rId9"/>
              <a:stretch>
                <a:fillRect l="-424" t="0" r="-424" b="0"/>
              </a:stretch>
            </a:blipFill>
          </p:spPr>
        </p:sp>
      </p:grpSp>
      <p:sp>
        <p:nvSpPr>
          <p:cNvPr name="TextBox 12" id="12"/>
          <p:cNvSpPr txBox="true"/>
          <p:nvPr/>
        </p:nvSpPr>
        <p:spPr>
          <a:xfrm rot="0">
            <a:off x="579196" y="3328124"/>
            <a:ext cx="8534368" cy="5176541"/>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AI analyzes study abroad profiles, creating personalized tuition and living cost plans based on data from Profile, Study, and Legal. Users input their budget, and AI suggests multiple suitable options. Increases cost estimation accuracy by 40% compared to manual methods, reducing financial errors. Saves 30% planning time, completed in minutes. AI updates exchange rates and financial policies in real-time, reducing financial risks by 25%. The AI application helps users compare costs between schools and countries, find scholarships, optimize budgets, and make informed study abroad financial decisions.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9875870" y="-452486"/>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05739" y="1750323"/>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530569"/>
            <a:ext cx="3790405" cy="757395"/>
            <a:chOff x="0" y="0"/>
            <a:chExt cx="5053874" cy="1009860"/>
          </a:xfrm>
        </p:grpSpPr>
        <p:sp>
          <p:nvSpPr>
            <p:cNvPr name="Freeform 7" id="7"/>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8"/>
              <a:stretch>
                <a:fillRect l="0" t="0" r="0" b="0"/>
              </a:stretch>
            </a:blipFill>
          </p:spPr>
        </p:sp>
        <p:sp>
          <p:nvSpPr>
            <p:cNvPr name="TextBox 8" id="8"/>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9" id="9"/>
          <p:cNvGrpSpPr>
            <a:grpSpLocks noChangeAspect="true"/>
          </p:cNvGrpSpPr>
          <p:nvPr/>
        </p:nvGrpSpPr>
        <p:grpSpPr>
          <a:xfrm rot="0">
            <a:off x="8142895" y="1781631"/>
            <a:ext cx="12594575" cy="7224096"/>
            <a:chOff x="0" y="0"/>
            <a:chExt cx="7981950" cy="4578350"/>
          </a:xfrm>
        </p:grpSpPr>
        <p:sp>
          <p:nvSpPr>
            <p:cNvPr name="Freeform 10" id="1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1" id="1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2" id="1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3" id="1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4" id="1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9618" r="0" b="-4029"/>
              </a:stretch>
            </a:blipFill>
          </p:spPr>
        </p:sp>
      </p:grpSp>
      <p:sp>
        <p:nvSpPr>
          <p:cNvPr name="TextBox 15" id="15"/>
          <p:cNvSpPr txBox="true"/>
          <p:nvPr/>
        </p:nvSpPr>
        <p:spPr>
          <a:xfrm rot="0">
            <a:off x="1024169" y="1781756"/>
            <a:ext cx="8233641"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Scholar Point</a:t>
            </a:r>
          </a:p>
        </p:txBody>
      </p:sp>
      <p:sp>
        <p:nvSpPr>
          <p:cNvPr name="TextBox 16" id="16"/>
          <p:cNvSpPr txBox="true"/>
          <p:nvPr/>
        </p:nvSpPr>
        <p:spPr>
          <a:xfrm rot="0">
            <a:off x="1024169" y="3048457"/>
            <a:ext cx="8238171" cy="646241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Scholar Point is a unique rewards system designed to incentivize and recognize user efforts throughout their study abroad journey. Users earn points through application engagement, friend referrals, and milestone achievements like university acceptance. Points can be redeemed for online soft skills courses from reputable partners, in-depth statistical reports on study fields or countries, and one-on-one consultations with successful study abroad alumni. Scholar Point fosters a supportive community and provides valuable resources, enhancing the overall user experience. This system motivates users, promotes skill development, and facilitates informed decision-making, empowering them to achieve their academic and career aspirations.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962901" y="1211100"/>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94699" y="1200150"/>
            <a:ext cx="9619354" cy="1124375"/>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AI Agent</a:t>
            </a:r>
          </a:p>
        </p:txBody>
      </p:sp>
      <p:sp>
        <p:nvSpPr>
          <p:cNvPr name="Freeform 7" id="7"/>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694699" y="0"/>
            <a:ext cx="3790405" cy="757395"/>
            <a:chOff x="0" y="0"/>
            <a:chExt cx="5053874" cy="1009860"/>
          </a:xfrm>
        </p:grpSpPr>
        <p:sp>
          <p:nvSpPr>
            <p:cNvPr name="Freeform 9" id="9"/>
            <p:cNvSpPr/>
            <p:nvPr/>
          </p:nvSpPr>
          <p:spPr>
            <a:xfrm flipH="false" flipV="false" rot="0">
              <a:off x="0" y="0"/>
              <a:ext cx="1009860" cy="1009860"/>
            </a:xfrm>
            <a:custGeom>
              <a:avLst/>
              <a:gdLst/>
              <a:ahLst/>
              <a:cxnLst/>
              <a:rect r="r" b="b" t="t" l="l"/>
              <a:pathLst>
                <a:path h="1009860" w="1009860">
                  <a:moveTo>
                    <a:pt x="0" y="0"/>
                  </a:moveTo>
                  <a:lnTo>
                    <a:pt x="1009860" y="0"/>
                  </a:lnTo>
                  <a:lnTo>
                    <a:pt x="1009860" y="1009860"/>
                  </a:lnTo>
                  <a:lnTo>
                    <a:pt x="0" y="1009860"/>
                  </a:lnTo>
                  <a:lnTo>
                    <a:pt x="0" y="0"/>
                  </a:lnTo>
                  <a:close/>
                </a:path>
              </a:pathLst>
            </a:custGeom>
            <a:blipFill>
              <a:blip r:embed="rId10"/>
              <a:stretch>
                <a:fillRect l="0" t="0" r="0" b="0"/>
              </a:stretch>
            </a:blipFill>
          </p:spPr>
        </p:sp>
        <p:sp>
          <p:nvSpPr>
            <p:cNvPr name="TextBox 10" id="10"/>
            <p:cNvSpPr txBox="true"/>
            <p:nvPr/>
          </p:nvSpPr>
          <p:spPr>
            <a:xfrm rot="0">
              <a:off x="1203983" y="150772"/>
              <a:ext cx="3849891" cy="632116"/>
            </a:xfrm>
            <a:prstGeom prst="rect">
              <a:avLst/>
            </a:prstGeom>
          </p:spPr>
          <p:txBody>
            <a:bodyPr anchor="t" rtlCol="false" tIns="0" lIns="0" bIns="0" rIns="0">
              <a:spAutoFit/>
            </a:bodyPr>
            <a:lstStyle/>
            <a:p>
              <a:pPr algn="l">
                <a:lnSpc>
                  <a:spcPts val="3833"/>
                </a:lnSpc>
                <a:spcBef>
                  <a:spcPct val="0"/>
                </a:spcBef>
              </a:pPr>
              <a:r>
                <a:rPr lang="en-US" sz="2738">
                  <a:solidFill>
                    <a:srgbClr val="02233D"/>
                  </a:solidFill>
                  <a:latin typeface="Handelson Five"/>
                  <a:ea typeface="Handelson Five"/>
                  <a:cs typeface="Handelson Five"/>
                  <a:sym typeface="Handelson Five"/>
                </a:rPr>
                <a:t>SCHOLAR AI</a:t>
              </a:r>
            </a:p>
          </p:txBody>
        </p:sp>
      </p:grpSp>
      <p:grpSp>
        <p:nvGrpSpPr>
          <p:cNvPr name="Group 11" id="11"/>
          <p:cNvGrpSpPr>
            <a:grpSpLocks noChangeAspect="true"/>
          </p:cNvGrpSpPr>
          <p:nvPr/>
        </p:nvGrpSpPr>
        <p:grpSpPr>
          <a:xfrm rot="0">
            <a:off x="8549459" y="682611"/>
            <a:ext cx="16744406" cy="9604389"/>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1"/>
              <a:stretch>
                <a:fillRect l="0" t="-10441" r="0" b="-3205"/>
              </a:stretch>
            </a:blipFill>
          </p:spPr>
        </p:sp>
      </p:grpSp>
      <p:sp>
        <p:nvSpPr>
          <p:cNvPr name="TextBox 17" id="17"/>
          <p:cNvSpPr txBox="true"/>
          <p:nvPr/>
        </p:nvSpPr>
        <p:spPr>
          <a:xfrm rot="0">
            <a:off x="694699" y="2229275"/>
            <a:ext cx="9166950" cy="7748291"/>
          </a:xfrm>
          <a:prstGeom prst="rect">
            <a:avLst/>
          </a:prstGeom>
        </p:spPr>
        <p:txBody>
          <a:bodyPr anchor="t" rtlCol="false" tIns="0" lIns="0" bIns="0" rIns="0">
            <a:spAutoFit/>
          </a:bodyPr>
          <a:lstStyle/>
          <a:p>
            <a:pPr algn="l">
              <a:lnSpc>
                <a:spcPts val="3428"/>
              </a:lnSpc>
            </a:pPr>
            <a:r>
              <a:rPr lang="en-US" sz="2449">
                <a:solidFill>
                  <a:srgbClr val="00204B"/>
                </a:solidFill>
                <a:latin typeface="Codec Pro"/>
                <a:ea typeface="Codec Pro"/>
                <a:cs typeface="Codec Pro"/>
                <a:sym typeface="Codec Pro"/>
              </a:rPr>
              <a:t>1. Automated Profile Management:</a:t>
            </a:r>
          </a:p>
          <a:p>
            <a:pPr algn="l">
              <a:lnSpc>
                <a:spcPts val="3428"/>
              </a:lnSpc>
            </a:pPr>
            <a:r>
              <a:rPr lang="en-US" sz="2449">
                <a:solidFill>
                  <a:srgbClr val="00204B"/>
                </a:solidFill>
                <a:latin typeface="Codec Pro"/>
                <a:ea typeface="Codec Pro"/>
                <a:cs typeface="Codec Pro"/>
                <a:sym typeface="Codec Pro"/>
              </a:rPr>
              <a:t>Our AI aggregates and updates your profile information from various sources, ensuring accuracy and completeness. Users can request customized profile summaries, saving valuable time.</a:t>
            </a:r>
          </a:p>
          <a:p>
            <a:pPr algn="l">
              <a:lnSpc>
                <a:spcPts val="3428"/>
              </a:lnSpc>
            </a:pPr>
            <a:r>
              <a:rPr lang="en-US" sz="2449">
                <a:solidFill>
                  <a:srgbClr val="00204B"/>
                </a:solidFill>
                <a:latin typeface="Codec Pro"/>
                <a:ea typeface="Codec Pro"/>
                <a:cs typeface="Codec Pro"/>
                <a:sym typeface="Codec Pro"/>
              </a:rPr>
              <a:t>2. AI-Driven Document Assistance:</a:t>
            </a:r>
          </a:p>
          <a:p>
            <a:pPr algn="l">
              <a:lnSpc>
                <a:spcPts val="3428"/>
              </a:lnSpc>
            </a:pPr>
            <a:r>
              <a:rPr lang="en-US" sz="2449">
                <a:solidFill>
                  <a:srgbClr val="00204B"/>
                </a:solidFill>
                <a:latin typeface="Codec Pro"/>
                <a:ea typeface="Codec Pro"/>
                <a:cs typeface="Codec Pro"/>
                <a:sym typeface="Codec Pro"/>
              </a:rPr>
              <a:t>The AI auto-fills essential information, providing draft documents for review and editing. This streamlines the application process and minimizes errors.</a:t>
            </a:r>
          </a:p>
          <a:p>
            <a:pPr algn="l">
              <a:lnSpc>
                <a:spcPts val="3428"/>
              </a:lnSpc>
            </a:pPr>
            <a:r>
              <a:rPr lang="en-US" sz="2449">
                <a:solidFill>
                  <a:srgbClr val="00204B"/>
                </a:solidFill>
                <a:latin typeface="Codec Pro"/>
                <a:ea typeface="Codec Pro"/>
                <a:cs typeface="Codec Pro"/>
                <a:sym typeface="Codec Pro"/>
              </a:rPr>
              <a:t>3. Specialized CV Support:</a:t>
            </a:r>
          </a:p>
          <a:p>
            <a:pPr algn="l">
              <a:lnSpc>
                <a:spcPts val="3428"/>
              </a:lnSpc>
            </a:pPr>
            <a:r>
              <a:rPr lang="en-US" sz="2449">
                <a:solidFill>
                  <a:srgbClr val="00204B"/>
                </a:solidFill>
                <a:latin typeface="Codec Pro"/>
                <a:ea typeface="Codec Pro"/>
                <a:cs typeface="Codec Pro"/>
                <a:sym typeface="Codec Pro"/>
              </a:rPr>
              <a:t>AI analyzes your skills and experience to generate tailored CV templates. It assists in crafting compelling job descriptions and skill summaries, enhancing your CV's impact.</a:t>
            </a:r>
          </a:p>
          <a:p>
            <a:pPr algn="l">
              <a:lnSpc>
                <a:spcPts val="3428"/>
              </a:lnSpc>
            </a:pPr>
            <a:r>
              <a:rPr lang="en-US" sz="2449">
                <a:solidFill>
                  <a:srgbClr val="00204B"/>
                </a:solidFill>
                <a:latin typeface="Codec Pro"/>
                <a:ea typeface="Codec Pro"/>
                <a:cs typeface="Codec Pro"/>
                <a:sym typeface="Codec Pro"/>
              </a:rPr>
              <a:t>4. Proactive Course Application:</a:t>
            </a:r>
          </a:p>
          <a:p>
            <a:pPr algn="l">
              <a:lnSpc>
                <a:spcPts val="3428"/>
              </a:lnSpc>
            </a:pPr>
            <a:r>
              <a:rPr lang="en-US" sz="2449">
                <a:solidFill>
                  <a:srgbClr val="00204B"/>
                </a:solidFill>
                <a:latin typeface="Codec Pro"/>
                <a:ea typeface="Codec Pro"/>
                <a:cs typeface="Codec Pro"/>
                <a:sym typeface="Codec Pro"/>
              </a:rPr>
              <a:t>AI identifies skill gaps and recommends relevant courses. It can automate course applications or provide optimal course selections.</a:t>
            </a:r>
          </a:p>
          <a:p>
            <a:pPr algn="l">
              <a:lnSpc>
                <a:spcPts val="342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DAGhJxGUnNU</dc:identifier>
  <dcterms:modified xsi:type="dcterms:W3CDTF">2011-08-01T06:04:30Z</dcterms:modified>
  <cp:revision>1</cp:revision>
  <dc:title>PD hackathon</dc:title>
</cp:coreProperties>
</file>